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72943" y="1143787"/>
            <a:ext cx="12954813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86428" y="3865435"/>
            <a:ext cx="9727843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yourwebsite.com/" TargetMode="External"/><Relationship Id="rId4" Type="http://schemas.openxmlformats.org/officeDocument/2006/relationships/hyperlink" Target="mailto:youremail@e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1" y="2637002"/>
            <a:ext cx="8636000" cy="423545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 marR="5080">
              <a:lnSpc>
                <a:spcPts val="6380"/>
              </a:lnSpc>
              <a:spcBef>
                <a:spcPts val="1370"/>
              </a:spcBef>
            </a:pPr>
            <a:r>
              <a:rPr sz="6350" spc="290" dirty="0">
                <a:solidFill>
                  <a:srgbClr val="FFFFFF"/>
                </a:solidFill>
                <a:latin typeface="Cambria"/>
                <a:cs typeface="Cambria"/>
              </a:rPr>
              <a:t>Enhancing </a:t>
            </a:r>
            <a:r>
              <a:rPr sz="6350" spc="254" dirty="0">
                <a:solidFill>
                  <a:srgbClr val="FFFFFF"/>
                </a:solidFill>
                <a:latin typeface="Cambria"/>
                <a:cs typeface="Cambria"/>
              </a:rPr>
              <a:t>Healthcare </a:t>
            </a:r>
            <a:r>
              <a:rPr sz="635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270" dirty="0">
                <a:solidFill>
                  <a:srgbClr val="FFFFFF"/>
                </a:solidFill>
                <a:latin typeface="Cambria"/>
                <a:cs typeface="Cambria"/>
              </a:rPr>
              <a:t>Efficiency:</a:t>
            </a:r>
            <a:r>
              <a:rPr sz="635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35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635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190" dirty="0">
                <a:solidFill>
                  <a:srgbClr val="FFFFFF"/>
                </a:solidFill>
                <a:latin typeface="Cambria"/>
                <a:cs typeface="Cambria"/>
              </a:rPr>
              <a:t>Predictive </a:t>
            </a:r>
            <a:r>
              <a:rPr sz="6350" spc="-1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320" dirty="0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sz="6350" spc="7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24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6350" spc="5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275" dirty="0">
                <a:solidFill>
                  <a:srgbClr val="FFFFFF"/>
                </a:solidFill>
                <a:latin typeface="Cambria"/>
                <a:cs typeface="Cambria"/>
              </a:rPr>
              <a:t>Medical </a:t>
            </a:r>
            <a:r>
              <a:rPr sz="6350" spc="2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405" dirty="0">
                <a:solidFill>
                  <a:srgbClr val="FFFFFF"/>
                </a:solidFill>
                <a:latin typeface="Cambria"/>
                <a:cs typeface="Cambria"/>
              </a:rPr>
              <a:t>Cost </a:t>
            </a:r>
            <a:r>
              <a:rPr sz="6350" spc="32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6350" spc="190" dirty="0">
                <a:solidFill>
                  <a:srgbClr val="FFFFFF"/>
                </a:solidFill>
                <a:latin typeface="Cambria"/>
                <a:cs typeface="Cambria"/>
              </a:rPr>
              <a:t>Personal </a:t>
            </a:r>
            <a:r>
              <a:rPr sz="6350" spc="1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350" spc="305" dirty="0">
                <a:solidFill>
                  <a:srgbClr val="FFFFFF"/>
                </a:solidFill>
                <a:latin typeface="Cambria"/>
                <a:cs typeface="Cambria"/>
              </a:rPr>
              <a:t>Expense</a:t>
            </a:r>
            <a:r>
              <a:rPr sz="6350" spc="210" dirty="0">
                <a:solidFill>
                  <a:srgbClr val="FFFFFF"/>
                </a:solidFill>
                <a:latin typeface="Cambria"/>
                <a:cs typeface="Cambria"/>
              </a:rPr>
              <a:t> Forecasting</a:t>
            </a:r>
            <a:endParaRPr sz="6350">
              <a:latin typeface="Cambria"/>
              <a:cs typeface="Cambr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08" y="0"/>
            <a:ext cx="9144000" cy="9381490"/>
            <a:chOff x="9144508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08" y="4056557"/>
              <a:ext cx="5324348" cy="53243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7" y="0"/>
              <a:ext cx="6478282" cy="7407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2508" y="1084998"/>
            <a:ext cx="8385580" cy="7595934"/>
            <a:chOff x="9902508" y="1084998"/>
            <a:chExt cx="8385580" cy="7595934"/>
          </a:xfrm>
        </p:grpSpPr>
        <p:sp>
          <p:nvSpPr>
            <p:cNvPr id="3" name="object 3"/>
            <p:cNvSpPr/>
            <p:nvPr/>
          </p:nvSpPr>
          <p:spPr>
            <a:xfrm>
              <a:off x="11162754" y="2232507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58" y="3780802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58" y="5519115"/>
                  </a:lnTo>
                  <a:lnTo>
                    <a:pt x="2941358" y="3780802"/>
                  </a:lnTo>
                  <a:close/>
                </a:path>
                <a:path w="7125334" h="6448425">
                  <a:moveTo>
                    <a:pt x="7125284" y="1241806"/>
                  </a:moveTo>
                  <a:lnTo>
                    <a:pt x="5883935" y="0"/>
                  </a:lnTo>
                  <a:lnTo>
                    <a:pt x="2659799" y="3225457"/>
                  </a:lnTo>
                  <a:lnTo>
                    <a:pt x="5883948" y="6448412"/>
                  </a:lnTo>
                  <a:lnTo>
                    <a:pt x="7125284" y="5207584"/>
                  </a:lnTo>
                  <a:lnTo>
                    <a:pt x="7125284" y="1241806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508" y="3247504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786" y="192227"/>
                  </a:moveTo>
                  <a:lnTo>
                    <a:pt x="2798635" y="0"/>
                  </a:lnTo>
                  <a:lnTo>
                    <a:pt x="0" y="2796121"/>
                  </a:lnTo>
                  <a:lnTo>
                    <a:pt x="194716" y="2990850"/>
                  </a:lnTo>
                  <a:lnTo>
                    <a:pt x="2990786" y="192227"/>
                  </a:lnTo>
                  <a:close/>
                </a:path>
                <a:path w="3096259" h="3399154">
                  <a:moveTo>
                    <a:pt x="3096069" y="1660283"/>
                  </a:moveTo>
                  <a:lnTo>
                    <a:pt x="2463304" y="1027493"/>
                  </a:lnTo>
                  <a:lnTo>
                    <a:pt x="724992" y="2765806"/>
                  </a:lnTo>
                  <a:lnTo>
                    <a:pt x="1357782" y="3398596"/>
                  </a:lnTo>
                  <a:lnTo>
                    <a:pt x="3096069" y="1660283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07544" y="1084998"/>
              <a:ext cx="3754120" cy="1771650"/>
            </a:xfrm>
            <a:custGeom>
              <a:avLst/>
              <a:gdLst/>
              <a:ahLst/>
              <a:cxnLst/>
              <a:rect l="l" t="t" r="r" b="b"/>
              <a:pathLst>
                <a:path w="3754119" h="1771650">
                  <a:moveTo>
                    <a:pt x="1771650" y="884580"/>
                  </a:moveTo>
                  <a:lnTo>
                    <a:pt x="884555" y="0"/>
                  </a:lnTo>
                  <a:lnTo>
                    <a:pt x="0" y="884580"/>
                  </a:lnTo>
                  <a:lnTo>
                    <a:pt x="884555" y="1771650"/>
                  </a:lnTo>
                  <a:lnTo>
                    <a:pt x="1771650" y="884580"/>
                  </a:lnTo>
                  <a:close/>
                </a:path>
                <a:path w="3754119" h="1771650">
                  <a:moveTo>
                    <a:pt x="3754120" y="884580"/>
                  </a:moveTo>
                  <a:lnTo>
                    <a:pt x="2868295" y="0"/>
                  </a:lnTo>
                  <a:lnTo>
                    <a:pt x="1982470" y="884580"/>
                  </a:lnTo>
                  <a:lnTo>
                    <a:pt x="2868295" y="1771650"/>
                  </a:lnTo>
                  <a:lnTo>
                    <a:pt x="3754120" y="88458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03173" y="1853971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523" y="0"/>
                  </a:moveTo>
                  <a:lnTo>
                    <a:pt x="25019" y="0"/>
                  </a:lnTo>
                  <a:lnTo>
                    <a:pt x="15805" y="1767"/>
                  </a:lnTo>
                  <a:lnTo>
                    <a:pt x="7794" y="6599"/>
                  </a:lnTo>
                  <a:lnTo>
                    <a:pt x="2141" y="13785"/>
                  </a:lnTo>
                  <a:lnTo>
                    <a:pt x="0" y="22618"/>
                  </a:lnTo>
                  <a:lnTo>
                    <a:pt x="0" y="407073"/>
                  </a:lnTo>
                  <a:lnTo>
                    <a:pt x="1801" y="416257"/>
                  </a:lnTo>
                  <a:lnTo>
                    <a:pt x="6889" y="424029"/>
                  </a:lnTo>
                  <a:lnTo>
                    <a:pt x="14787" y="428974"/>
                  </a:lnTo>
                  <a:lnTo>
                    <a:pt x="25019" y="429679"/>
                  </a:lnTo>
                  <a:lnTo>
                    <a:pt x="120523" y="429679"/>
                  </a:lnTo>
                  <a:lnTo>
                    <a:pt x="129716" y="427913"/>
                  </a:lnTo>
                  <a:lnTo>
                    <a:pt x="137493" y="423086"/>
                  </a:lnTo>
                  <a:lnTo>
                    <a:pt x="142436" y="415904"/>
                  </a:lnTo>
                  <a:lnTo>
                    <a:pt x="143129" y="407073"/>
                  </a:lnTo>
                  <a:lnTo>
                    <a:pt x="143129" y="381939"/>
                  </a:lnTo>
                  <a:lnTo>
                    <a:pt x="47625" y="381939"/>
                  </a:lnTo>
                  <a:lnTo>
                    <a:pt x="47625" y="47752"/>
                  </a:lnTo>
                  <a:lnTo>
                    <a:pt x="143129" y="47752"/>
                  </a:lnTo>
                  <a:lnTo>
                    <a:pt x="143129" y="22618"/>
                  </a:lnTo>
                  <a:lnTo>
                    <a:pt x="141364" y="13433"/>
                  </a:lnTo>
                  <a:lnTo>
                    <a:pt x="136540" y="5661"/>
                  </a:lnTo>
                  <a:lnTo>
                    <a:pt x="129359" y="712"/>
                  </a:lnTo>
                  <a:lnTo>
                    <a:pt x="120523" y="0"/>
                  </a:lnTo>
                  <a:close/>
                </a:path>
                <a:path w="143509" h="429894">
                  <a:moveTo>
                    <a:pt x="143129" y="47752"/>
                  </a:moveTo>
                  <a:lnTo>
                    <a:pt x="95377" y="47752"/>
                  </a:lnTo>
                  <a:lnTo>
                    <a:pt x="95377" y="381939"/>
                  </a:lnTo>
                  <a:lnTo>
                    <a:pt x="143129" y="381939"/>
                  </a:lnTo>
                  <a:lnTo>
                    <a:pt x="143129" y="477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73" y="1660499"/>
              <a:ext cx="143129" cy="1432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82524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5960" y="439737"/>
                  </a:moveTo>
                  <a:lnTo>
                    <a:pt x="690118" y="397548"/>
                  </a:lnTo>
                  <a:lnTo>
                    <a:pt x="673303" y="359702"/>
                  </a:lnTo>
                  <a:lnTo>
                    <a:pt x="653884" y="336715"/>
                  </a:lnTo>
                  <a:lnTo>
                    <a:pt x="648208" y="330009"/>
                  </a:lnTo>
                  <a:lnTo>
                    <a:pt x="648208" y="439737"/>
                  </a:lnTo>
                  <a:lnTo>
                    <a:pt x="648208" y="673417"/>
                  </a:lnTo>
                  <a:lnTo>
                    <a:pt x="600456" y="673417"/>
                  </a:lnTo>
                  <a:lnTo>
                    <a:pt x="600456" y="482447"/>
                  </a:lnTo>
                  <a:lnTo>
                    <a:pt x="592963" y="445274"/>
                  </a:lnTo>
                  <a:lnTo>
                    <a:pt x="585851" y="434708"/>
                  </a:lnTo>
                  <a:lnTo>
                    <a:pt x="572528" y="414921"/>
                  </a:lnTo>
                  <a:lnTo>
                    <a:pt x="542213" y="394474"/>
                  </a:lnTo>
                  <a:lnTo>
                    <a:pt x="505079" y="386969"/>
                  </a:lnTo>
                  <a:lnTo>
                    <a:pt x="467868" y="394474"/>
                  </a:lnTo>
                  <a:lnTo>
                    <a:pt x="437515" y="414921"/>
                  </a:lnTo>
                  <a:lnTo>
                    <a:pt x="417068" y="445274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283" y="673417"/>
                  </a:lnTo>
                  <a:lnTo>
                    <a:pt x="359283" y="339229"/>
                  </a:lnTo>
                  <a:lnTo>
                    <a:pt x="409575" y="339229"/>
                  </a:lnTo>
                  <a:lnTo>
                    <a:pt x="409575" y="361835"/>
                  </a:lnTo>
                  <a:lnTo>
                    <a:pt x="410502" y="368909"/>
                  </a:lnTo>
                  <a:lnTo>
                    <a:pt x="413321" y="375031"/>
                  </a:lnTo>
                  <a:lnTo>
                    <a:pt x="418033" y="380225"/>
                  </a:lnTo>
                  <a:lnTo>
                    <a:pt x="424688" y="384454"/>
                  </a:lnTo>
                  <a:lnTo>
                    <a:pt x="427101" y="384454"/>
                  </a:lnTo>
                  <a:lnTo>
                    <a:pt x="429641" y="386969"/>
                  </a:lnTo>
                  <a:lnTo>
                    <a:pt x="437134" y="386969"/>
                  </a:lnTo>
                  <a:lnTo>
                    <a:pt x="444754" y="384454"/>
                  </a:lnTo>
                  <a:lnTo>
                    <a:pt x="449707" y="379425"/>
                  </a:lnTo>
                  <a:lnTo>
                    <a:pt x="459740" y="366864"/>
                  </a:lnTo>
                  <a:lnTo>
                    <a:pt x="476580" y="353682"/>
                  </a:lnTo>
                  <a:lnTo>
                    <a:pt x="496227" y="344258"/>
                  </a:lnTo>
                  <a:lnTo>
                    <a:pt x="515353" y="339229"/>
                  </a:lnTo>
                  <a:lnTo>
                    <a:pt x="517753" y="338607"/>
                  </a:lnTo>
                  <a:lnTo>
                    <a:pt x="540258" y="336715"/>
                  </a:lnTo>
                  <a:lnTo>
                    <a:pt x="552831" y="336715"/>
                  </a:lnTo>
                  <a:lnTo>
                    <a:pt x="597357" y="352818"/>
                  </a:lnTo>
                  <a:lnTo>
                    <a:pt x="642239" y="406361"/>
                  </a:lnTo>
                  <a:lnTo>
                    <a:pt x="648208" y="439737"/>
                  </a:lnTo>
                  <a:lnTo>
                    <a:pt x="648208" y="330009"/>
                  </a:lnTo>
                  <a:lnTo>
                    <a:pt x="611085" y="304736"/>
                  </a:lnTo>
                  <a:lnTo>
                    <a:pt x="567817" y="291477"/>
                  </a:lnTo>
                  <a:lnTo>
                    <a:pt x="540258" y="288975"/>
                  </a:lnTo>
                  <a:lnTo>
                    <a:pt x="517715" y="290398"/>
                  </a:lnTo>
                  <a:lnTo>
                    <a:pt x="495935" y="294627"/>
                  </a:lnTo>
                  <a:lnTo>
                    <a:pt x="475564" y="301701"/>
                  </a:lnTo>
                  <a:lnTo>
                    <a:pt x="457327" y="311581"/>
                  </a:lnTo>
                  <a:lnTo>
                    <a:pt x="454088" y="303149"/>
                  </a:lnTo>
                  <a:lnTo>
                    <a:pt x="448513" y="296824"/>
                  </a:lnTo>
                  <a:lnTo>
                    <a:pt x="441045" y="292862"/>
                  </a:lnTo>
                  <a:lnTo>
                    <a:pt x="432181" y="291477"/>
                  </a:lnTo>
                  <a:lnTo>
                    <a:pt x="336677" y="291477"/>
                  </a:lnTo>
                  <a:lnTo>
                    <a:pt x="327431" y="293255"/>
                  </a:lnTo>
                  <a:lnTo>
                    <a:pt x="319379" y="298081"/>
                  </a:lnTo>
                  <a:lnTo>
                    <a:pt x="313690" y="305269"/>
                  </a:lnTo>
                  <a:lnTo>
                    <a:pt x="311531" y="314096"/>
                  </a:lnTo>
                  <a:lnTo>
                    <a:pt x="311531" y="698550"/>
                  </a:lnTo>
                  <a:lnTo>
                    <a:pt x="313334" y="707745"/>
                  </a:lnTo>
                  <a:lnTo>
                    <a:pt x="318427" y="715518"/>
                  </a:lnTo>
                  <a:lnTo>
                    <a:pt x="326364" y="720458"/>
                  </a:lnTo>
                  <a:lnTo>
                    <a:pt x="336677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65" y="714565"/>
                  </a:lnTo>
                  <a:lnTo>
                    <a:pt x="455155" y="707390"/>
                  </a:lnTo>
                  <a:lnTo>
                    <a:pt x="457327" y="698550"/>
                  </a:lnTo>
                  <a:lnTo>
                    <a:pt x="457327" y="673417"/>
                  </a:lnTo>
                  <a:lnTo>
                    <a:pt x="457327" y="482447"/>
                  </a:lnTo>
                  <a:lnTo>
                    <a:pt x="461251" y="463334"/>
                  </a:lnTo>
                  <a:lnTo>
                    <a:pt x="471766" y="448221"/>
                  </a:lnTo>
                  <a:lnTo>
                    <a:pt x="487006" y="438289"/>
                  </a:lnTo>
                  <a:lnTo>
                    <a:pt x="505079" y="434708"/>
                  </a:lnTo>
                  <a:lnTo>
                    <a:pt x="524154" y="438645"/>
                  </a:lnTo>
                  <a:lnTo>
                    <a:pt x="539280" y="449160"/>
                  </a:lnTo>
                  <a:lnTo>
                    <a:pt x="549236" y="464400"/>
                  </a:lnTo>
                  <a:lnTo>
                    <a:pt x="552831" y="482447"/>
                  </a:lnTo>
                  <a:lnTo>
                    <a:pt x="552831" y="698550"/>
                  </a:lnTo>
                  <a:lnTo>
                    <a:pt x="554583" y="707745"/>
                  </a:lnTo>
                  <a:lnTo>
                    <a:pt x="559409" y="715518"/>
                  </a:lnTo>
                  <a:lnTo>
                    <a:pt x="566597" y="720458"/>
                  </a:lnTo>
                  <a:lnTo>
                    <a:pt x="575437" y="721156"/>
                  </a:lnTo>
                  <a:lnTo>
                    <a:pt x="673354" y="721156"/>
                  </a:lnTo>
                  <a:lnTo>
                    <a:pt x="682536" y="719391"/>
                  </a:lnTo>
                  <a:lnTo>
                    <a:pt x="690321" y="714565"/>
                  </a:lnTo>
                  <a:lnTo>
                    <a:pt x="695261" y="707390"/>
                  </a:lnTo>
                  <a:lnTo>
                    <a:pt x="695960" y="698550"/>
                  </a:lnTo>
                  <a:lnTo>
                    <a:pt x="695960" y="673417"/>
                  </a:lnTo>
                  <a:lnTo>
                    <a:pt x="695960" y="439737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95"/>
                  </a:lnTo>
                  <a:lnTo>
                    <a:pt x="789686" y="47752"/>
                  </a:lnTo>
                  <a:lnTo>
                    <a:pt x="783031" y="38023"/>
                  </a:lnTo>
                  <a:lnTo>
                    <a:pt x="768858" y="28295"/>
                  </a:lnTo>
                  <a:lnTo>
                    <a:pt x="768858" y="123126"/>
                  </a:lnTo>
                  <a:lnTo>
                    <a:pt x="768858" y="698550"/>
                  </a:lnTo>
                  <a:lnTo>
                    <a:pt x="763117" y="726897"/>
                  </a:lnTo>
                  <a:lnTo>
                    <a:pt x="747496" y="750062"/>
                  </a:lnTo>
                  <a:lnTo>
                    <a:pt x="724331" y="765683"/>
                  </a:lnTo>
                  <a:lnTo>
                    <a:pt x="695960" y="771410"/>
                  </a:lnTo>
                  <a:lnTo>
                    <a:pt x="120650" y="771410"/>
                  </a:lnTo>
                  <a:lnTo>
                    <a:pt x="92265" y="765683"/>
                  </a:lnTo>
                  <a:lnTo>
                    <a:pt x="69100" y="750062"/>
                  </a:lnTo>
                  <a:lnTo>
                    <a:pt x="53479" y="726897"/>
                  </a:lnTo>
                  <a:lnTo>
                    <a:pt x="47752" y="698550"/>
                  </a:lnTo>
                  <a:lnTo>
                    <a:pt x="47752" y="123126"/>
                  </a:lnTo>
                  <a:lnTo>
                    <a:pt x="53479" y="94754"/>
                  </a:lnTo>
                  <a:lnTo>
                    <a:pt x="69100" y="71310"/>
                  </a:lnTo>
                  <a:lnTo>
                    <a:pt x="92265" y="54940"/>
                  </a:lnTo>
                  <a:lnTo>
                    <a:pt x="120650" y="47752"/>
                  </a:lnTo>
                  <a:lnTo>
                    <a:pt x="695960" y="47752"/>
                  </a:lnTo>
                  <a:lnTo>
                    <a:pt x="724331" y="53530"/>
                  </a:lnTo>
                  <a:lnTo>
                    <a:pt x="747496" y="69430"/>
                  </a:lnTo>
                  <a:lnTo>
                    <a:pt x="763117" y="93332"/>
                  </a:lnTo>
                  <a:lnTo>
                    <a:pt x="768858" y="123126"/>
                  </a:lnTo>
                  <a:lnTo>
                    <a:pt x="768858" y="28295"/>
                  </a:lnTo>
                  <a:lnTo>
                    <a:pt x="743864" y="11125"/>
                  </a:lnTo>
                  <a:lnTo>
                    <a:pt x="695960" y="0"/>
                  </a:lnTo>
                  <a:lnTo>
                    <a:pt x="120650" y="0"/>
                  </a:lnTo>
                  <a:lnTo>
                    <a:pt x="74193" y="9702"/>
                  </a:lnTo>
                  <a:lnTo>
                    <a:pt x="35788" y="36131"/>
                  </a:lnTo>
                  <a:lnTo>
                    <a:pt x="9652" y="75272"/>
                  </a:lnTo>
                  <a:lnTo>
                    <a:pt x="0" y="123126"/>
                  </a:lnTo>
                  <a:lnTo>
                    <a:pt x="0" y="698550"/>
                  </a:lnTo>
                  <a:lnTo>
                    <a:pt x="9652" y="744956"/>
                  </a:lnTo>
                  <a:lnTo>
                    <a:pt x="35788" y="783348"/>
                  </a:lnTo>
                  <a:lnTo>
                    <a:pt x="74193" y="809498"/>
                  </a:lnTo>
                  <a:lnTo>
                    <a:pt x="120650" y="819150"/>
                  </a:lnTo>
                  <a:lnTo>
                    <a:pt x="695960" y="819150"/>
                  </a:lnTo>
                  <a:lnTo>
                    <a:pt x="742442" y="809498"/>
                  </a:lnTo>
                  <a:lnTo>
                    <a:pt x="781126" y="783348"/>
                  </a:lnTo>
                  <a:lnTo>
                    <a:pt x="789482" y="771410"/>
                  </a:lnTo>
                  <a:lnTo>
                    <a:pt x="808024" y="744956"/>
                  </a:lnTo>
                  <a:lnTo>
                    <a:pt x="819150" y="698550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124997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82" y="0"/>
                  </a:moveTo>
                  <a:lnTo>
                    <a:pt x="0" y="884580"/>
                  </a:lnTo>
                  <a:lnTo>
                    <a:pt x="887082" y="1771650"/>
                  </a:lnTo>
                  <a:lnTo>
                    <a:pt x="1771599" y="884580"/>
                  </a:lnTo>
                  <a:lnTo>
                    <a:pt x="88708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605006" y="1562493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06" y="364794"/>
                  </a:lnTo>
                  <a:lnTo>
                    <a:pt x="554926" y="324586"/>
                  </a:lnTo>
                  <a:lnTo>
                    <a:pt x="530186" y="292557"/>
                  </a:lnTo>
                  <a:lnTo>
                    <a:pt x="530186" y="409536"/>
                  </a:lnTo>
                  <a:lnTo>
                    <a:pt x="520877" y="455942"/>
                  </a:lnTo>
                  <a:lnTo>
                    <a:pt x="495312" y="494334"/>
                  </a:lnTo>
                  <a:lnTo>
                    <a:pt x="457034" y="520484"/>
                  </a:lnTo>
                  <a:lnTo>
                    <a:pt x="409575" y="530136"/>
                  </a:lnTo>
                  <a:lnTo>
                    <a:pt x="363156" y="520839"/>
                  </a:lnTo>
                  <a:lnTo>
                    <a:pt x="324764" y="495287"/>
                  </a:lnTo>
                  <a:lnTo>
                    <a:pt x="298615" y="457009"/>
                  </a:lnTo>
                  <a:lnTo>
                    <a:pt x="288963" y="409536"/>
                  </a:lnTo>
                  <a:lnTo>
                    <a:pt x="298259" y="363181"/>
                  </a:lnTo>
                  <a:lnTo>
                    <a:pt x="323824" y="325069"/>
                  </a:lnTo>
                  <a:lnTo>
                    <a:pt x="362102" y="299669"/>
                  </a:lnTo>
                  <a:lnTo>
                    <a:pt x="409575" y="291452"/>
                  </a:lnTo>
                  <a:lnTo>
                    <a:pt x="455980" y="300723"/>
                  </a:lnTo>
                  <a:lnTo>
                    <a:pt x="494372" y="326009"/>
                  </a:lnTo>
                  <a:lnTo>
                    <a:pt x="520522" y="363537"/>
                  </a:lnTo>
                  <a:lnTo>
                    <a:pt x="530186" y="409536"/>
                  </a:lnTo>
                  <a:lnTo>
                    <a:pt x="530186" y="292557"/>
                  </a:lnTo>
                  <a:lnTo>
                    <a:pt x="494538" y="264185"/>
                  </a:lnTo>
                  <a:lnTo>
                    <a:pt x="454317" y="247218"/>
                  </a:lnTo>
                  <a:lnTo>
                    <a:pt x="409575" y="241198"/>
                  </a:lnTo>
                  <a:lnTo>
                    <a:pt x="364820" y="247218"/>
                  </a:lnTo>
                  <a:lnTo>
                    <a:pt x="324599" y="264185"/>
                  </a:lnTo>
                  <a:lnTo>
                    <a:pt x="290525" y="290512"/>
                  </a:lnTo>
                  <a:lnTo>
                    <a:pt x="264198" y="324586"/>
                  </a:lnTo>
                  <a:lnTo>
                    <a:pt x="247218" y="364794"/>
                  </a:lnTo>
                  <a:lnTo>
                    <a:pt x="241211" y="409536"/>
                  </a:lnTo>
                  <a:lnTo>
                    <a:pt x="247218" y="454291"/>
                  </a:lnTo>
                  <a:lnTo>
                    <a:pt x="264198" y="494499"/>
                  </a:lnTo>
                  <a:lnTo>
                    <a:pt x="290525" y="528574"/>
                  </a:lnTo>
                  <a:lnTo>
                    <a:pt x="324599" y="554901"/>
                  </a:lnTo>
                  <a:lnTo>
                    <a:pt x="364820" y="571868"/>
                  </a:lnTo>
                  <a:lnTo>
                    <a:pt x="409575" y="577875"/>
                  </a:lnTo>
                  <a:lnTo>
                    <a:pt x="454317" y="571868"/>
                  </a:lnTo>
                  <a:lnTo>
                    <a:pt x="494538" y="554901"/>
                  </a:lnTo>
                  <a:lnTo>
                    <a:pt x="526580" y="530136"/>
                  </a:lnTo>
                  <a:lnTo>
                    <a:pt x="528612" y="528574"/>
                  </a:lnTo>
                  <a:lnTo>
                    <a:pt x="554926" y="494499"/>
                  </a:lnTo>
                  <a:lnTo>
                    <a:pt x="571906" y="454291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58" y="218592"/>
                  </a:moveTo>
                  <a:lnTo>
                    <a:pt x="713955" y="172199"/>
                  </a:lnTo>
                  <a:lnTo>
                    <a:pt x="695756" y="145732"/>
                  </a:lnTo>
                  <a:lnTo>
                    <a:pt x="687539" y="133794"/>
                  </a:lnTo>
                  <a:lnTo>
                    <a:pt x="673404" y="124371"/>
                  </a:lnTo>
                  <a:lnTo>
                    <a:pt x="673404" y="218592"/>
                  </a:lnTo>
                  <a:lnTo>
                    <a:pt x="673404" y="602996"/>
                  </a:lnTo>
                  <a:lnTo>
                    <a:pt x="667664" y="631355"/>
                  </a:lnTo>
                  <a:lnTo>
                    <a:pt x="652043" y="654519"/>
                  </a:lnTo>
                  <a:lnTo>
                    <a:pt x="628878" y="670140"/>
                  </a:lnTo>
                  <a:lnTo>
                    <a:pt x="600532" y="675868"/>
                  </a:lnTo>
                  <a:lnTo>
                    <a:pt x="216090" y="675868"/>
                  </a:lnTo>
                  <a:lnTo>
                    <a:pt x="187731" y="670140"/>
                  </a:lnTo>
                  <a:lnTo>
                    <a:pt x="164566" y="654519"/>
                  </a:lnTo>
                  <a:lnTo>
                    <a:pt x="148945" y="631355"/>
                  </a:lnTo>
                  <a:lnTo>
                    <a:pt x="143217" y="602996"/>
                  </a:lnTo>
                  <a:lnTo>
                    <a:pt x="143217" y="218592"/>
                  </a:lnTo>
                  <a:lnTo>
                    <a:pt x="148945" y="190258"/>
                  </a:lnTo>
                  <a:lnTo>
                    <a:pt x="164566" y="167093"/>
                  </a:lnTo>
                  <a:lnTo>
                    <a:pt x="187731" y="151472"/>
                  </a:lnTo>
                  <a:lnTo>
                    <a:pt x="216090" y="145732"/>
                  </a:lnTo>
                  <a:lnTo>
                    <a:pt x="600532" y="145732"/>
                  </a:lnTo>
                  <a:lnTo>
                    <a:pt x="628878" y="151472"/>
                  </a:lnTo>
                  <a:lnTo>
                    <a:pt x="652043" y="167093"/>
                  </a:lnTo>
                  <a:lnTo>
                    <a:pt x="667664" y="190258"/>
                  </a:lnTo>
                  <a:lnTo>
                    <a:pt x="673404" y="218592"/>
                  </a:lnTo>
                  <a:lnTo>
                    <a:pt x="673404" y="124371"/>
                  </a:lnTo>
                  <a:lnTo>
                    <a:pt x="648385" y="107657"/>
                  </a:lnTo>
                  <a:lnTo>
                    <a:pt x="600532" y="97993"/>
                  </a:lnTo>
                  <a:lnTo>
                    <a:pt x="216090" y="97993"/>
                  </a:lnTo>
                  <a:lnTo>
                    <a:pt x="169672" y="107657"/>
                  </a:lnTo>
                  <a:lnTo>
                    <a:pt x="131279" y="133794"/>
                  </a:lnTo>
                  <a:lnTo>
                    <a:pt x="105130" y="172199"/>
                  </a:lnTo>
                  <a:lnTo>
                    <a:pt x="95478" y="218592"/>
                  </a:lnTo>
                  <a:lnTo>
                    <a:pt x="95478" y="602996"/>
                  </a:lnTo>
                  <a:lnTo>
                    <a:pt x="105130" y="649401"/>
                  </a:lnTo>
                  <a:lnTo>
                    <a:pt x="131279" y="687793"/>
                  </a:lnTo>
                  <a:lnTo>
                    <a:pt x="169672" y="713943"/>
                  </a:lnTo>
                  <a:lnTo>
                    <a:pt x="216090" y="723595"/>
                  </a:lnTo>
                  <a:lnTo>
                    <a:pt x="600532" y="723595"/>
                  </a:lnTo>
                  <a:lnTo>
                    <a:pt x="646976" y="713943"/>
                  </a:lnTo>
                  <a:lnTo>
                    <a:pt x="685647" y="687793"/>
                  </a:lnTo>
                  <a:lnTo>
                    <a:pt x="712546" y="649401"/>
                  </a:lnTo>
                  <a:lnTo>
                    <a:pt x="723658" y="602996"/>
                  </a:lnTo>
                  <a:lnTo>
                    <a:pt x="723658" y="218592"/>
                  </a:lnTo>
                  <a:close/>
                </a:path>
                <a:path w="819150" h="819150">
                  <a:moveTo>
                    <a:pt x="819150" y="120611"/>
                  </a:moveTo>
                  <a:lnTo>
                    <a:pt x="809840" y="74206"/>
                  </a:lnTo>
                  <a:lnTo>
                    <a:pt x="792226" y="47739"/>
                  </a:lnTo>
                  <a:lnTo>
                    <a:pt x="784275" y="35814"/>
                  </a:lnTo>
                  <a:lnTo>
                    <a:pt x="771398" y="27025"/>
                  </a:lnTo>
                  <a:lnTo>
                    <a:pt x="771398" y="120611"/>
                  </a:lnTo>
                  <a:lnTo>
                    <a:pt x="771398" y="700989"/>
                  </a:lnTo>
                  <a:lnTo>
                    <a:pt x="765657" y="729297"/>
                  </a:lnTo>
                  <a:lnTo>
                    <a:pt x="750036" y="752182"/>
                  </a:lnTo>
                  <a:lnTo>
                    <a:pt x="726871" y="767067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52" y="765644"/>
                  </a:lnTo>
                  <a:lnTo>
                    <a:pt x="69088" y="750303"/>
                  </a:lnTo>
                  <a:lnTo>
                    <a:pt x="53467" y="727887"/>
                  </a:lnTo>
                  <a:lnTo>
                    <a:pt x="47739" y="700989"/>
                  </a:lnTo>
                  <a:lnTo>
                    <a:pt x="47739" y="120611"/>
                  </a:lnTo>
                  <a:lnTo>
                    <a:pt x="53467" y="92265"/>
                  </a:lnTo>
                  <a:lnTo>
                    <a:pt x="69088" y="69100"/>
                  </a:lnTo>
                  <a:lnTo>
                    <a:pt x="92252" y="53479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71" y="53479"/>
                  </a:lnTo>
                  <a:lnTo>
                    <a:pt x="750036" y="69100"/>
                  </a:lnTo>
                  <a:lnTo>
                    <a:pt x="765657" y="92265"/>
                  </a:lnTo>
                  <a:lnTo>
                    <a:pt x="771398" y="120611"/>
                  </a:lnTo>
                  <a:lnTo>
                    <a:pt x="771398" y="27025"/>
                  </a:lnTo>
                  <a:lnTo>
                    <a:pt x="745998" y="9664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193" y="9309"/>
                  </a:lnTo>
                  <a:lnTo>
                    <a:pt x="35801" y="34874"/>
                  </a:lnTo>
                  <a:lnTo>
                    <a:pt x="9652" y="73152"/>
                  </a:lnTo>
                  <a:lnTo>
                    <a:pt x="0" y="120611"/>
                  </a:lnTo>
                  <a:lnTo>
                    <a:pt x="0" y="700989"/>
                  </a:lnTo>
                  <a:lnTo>
                    <a:pt x="9296" y="747356"/>
                  </a:lnTo>
                  <a:lnTo>
                    <a:pt x="34848" y="785482"/>
                  </a:lnTo>
                  <a:lnTo>
                    <a:pt x="73139" y="810882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15"/>
                  </a:lnTo>
                  <a:lnTo>
                    <a:pt x="783336" y="784529"/>
                  </a:lnTo>
                  <a:lnTo>
                    <a:pt x="809485" y="747001"/>
                  </a:lnTo>
                  <a:lnTo>
                    <a:pt x="819150" y="700989"/>
                  </a:lnTo>
                  <a:lnTo>
                    <a:pt x="819150" y="120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93" y="1755965"/>
              <a:ext cx="95478" cy="979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647162" y="1635023"/>
              <a:ext cx="657225" cy="671830"/>
            </a:xfrm>
            <a:custGeom>
              <a:avLst/>
              <a:gdLst/>
              <a:ahLst/>
              <a:cxnLst/>
              <a:rect l="l" t="t" r="r" b="b"/>
              <a:pathLst>
                <a:path w="657225" h="671830">
                  <a:moveTo>
                    <a:pt x="195707" y="0"/>
                  </a:moveTo>
                  <a:lnTo>
                    <a:pt x="0" y="0"/>
                  </a:lnTo>
                  <a:lnTo>
                    <a:pt x="256667" y="373341"/>
                  </a:lnTo>
                  <a:lnTo>
                    <a:pt x="0" y="671512"/>
                  </a:lnTo>
                  <a:lnTo>
                    <a:pt x="58039" y="671512"/>
                  </a:lnTo>
                  <a:lnTo>
                    <a:pt x="282321" y="410794"/>
                  </a:lnTo>
                  <a:lnTo>
                    <a:pt x="335661" y="410794"/>
                  </a:lnTo>
                  <a:lnTo>
                    <a:pt x="78867" y="43637"/>
                  </a:lnTo>
                  <a:lnTo>
                    <a:pt x="225696" y="43637"/>
                  </a:lnTo>
                  <a:lnTo>
                    <a:pt x="195707" y="0"/>
                  </a:lnTo>
                  <a:close/>
                </a:path>
                <a:path w="657225" h="671830">
                  <a:moveTo>
                    <a:pt x="335661" y="410794"/>
                  </a:moveTo>
                  <a:lnTo>
                    <a:pt x="282321" y="410794"/>
                  </a:lnTo>
                  <a:lnTo>
                    <a:pt x="461518" y="671512"/>
                  </a:lnTo>
                  <a:lnTo>
                    <a:pt x="657225" y="671512"/>
                  </a:lnTo>
                  <a:lnTo>
                    <a:pt x="628598" y="629856"/>
                  </a:lnTo>
                  <a:lnTo>
                    <a:pt x="488823" y="629856"/>
                  </a:lnTo>
                  <a:lnTo>
                    <a:pt x="335661" y="410794"/>
                  </a:lnTo>
                  <a:close/>
                </a:path>
                <a:path w="657225" h="671830">
                  <a:moveTo>
                    <a:pt x="225696" y="43637"/>
                  </a:moveTo>
                  <a:lnTo>
                    <a:pt x="168021" y="43637"/>
                  </a:lnTo>
                  <a:lnTo>
                    <a:pt x="400847" y="376643"/>
                  </a:lnTo>
                  <a:lnTo>
                    <a:pt x="577850" y="629856"/>
                  </a:lnTo>
                  <a:lnTo>
                    <a:pt x="628598" y="629856"/>
                  </a:lnTo>
                  <a:lnTo>
                    <a:pt x="391160" y="284340"/>
                  </a:lnTo>
                  <a:lnTo>
                    <a:pt x="423394" y="246888"/>
                  </a:lnTo>
                  <a:lnTo>
                    <a:pt x="365379" y="246888"/>
                  </a:lnTo>
                  <a:lnTo>
                    <a:pt x="225696" y="43637"/>
                  </a:lnTo>
                  <a:close/>
                </a:path>
                <a:path w="657225" h="671830">
                  <a:moveTo>
                    <a:pt x="635889" y="0"/>
                  </a:moveTo>
                  <a:lnTo>
                    <a:pt x="577850" y="0"/>
                  </a:lnTo>
                  <a:lnTo>
                    <a:pt x="365379" y="246888"/>
                  </a:lnTo>
                  <a:lnTo>
                    <a:pt x="423394" y="246888"/>
                  </a:lnTo>
                  <a:lnTo>
                    <a:pt x="635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37286" y="2047417"/>
            <a:ext cx="12954813" cy="538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Thanks!</a:t>
            </a:r>
            <a:br>
              <a:rPr lang="en-US" sz="13050" spc="405" dirty="0"/>
            </a:br>
            <a:br>
              <a:rPr lang="en-IN" sz="13050" spc="405" dirty="0"/>
            </a:br>
            <a:r>
              <a:rPr lang="en-IN" sz="8800" spc="405" dirty="0"/>
              <a:t>Amisha </a:t>
            </a:r>
            <a:r>
              <a:rPr lang="en-IN" sz="8800" spc="405" dirty="0" err="1"/>
              <a:t>Sukla</a:t>
            </a:r>
            <a:endParaRPr sz="8800" dirty="0"/>
          </a:p>
        </p:txBody>
      </p:sp>
      <p:sp>
        <p:nvSpPr>
          <p:cNvPr id="16" name="object 16"/>
          <p:cNvSpPr txBox="1"/>
          <p:nvPr/>
        </p:nvSpPr>
        <p:spPr>
          <a:xfrm>
            <a:off x="8319725" y="8712402"/>
            <a:ext cx="8853488" cy="104650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635" algn="ctr">
              <a:lnSpc>
                <a:spcPts val="3365"/>
              </a:lnSpc>
              <a:spcBef>
                <a:spcPts val="3525"/>
              </a:spcBef>
            </a:pPr>
            <a:r>
              <a:rPr lang="en-US" sz="4800" spc="12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suklaamisha</a:t>
            </a:r>
            <a:r>
              <a:rPr sz="4800" spc="12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@email.com</a:t>
            </a:r>
            <a:endParaRPr sz="4800" dirty="0">
              <a:latin typeface="Tahoma"/>
              <a:cs typeface="Tahoma"/>
            </a:endParaRPr>
          </a:p>
          <a:p>
            <a:pPr marL="488315" marR="478790" algn="ctr">
              <a:lnSpc>
                <a:spcPts val="3080"/>
              </a:lnSpc>
              <a:spcBef>
                <a:spcPts val="295"/>
              </a:spcBef>
            </a:pPr>
            <a:r>
              <a:rPr sz="4800" spc="10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sz="48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endParaRPr sz="4800" dirty="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35148" y="4336212"/>
            <a:ext cx="5934075" cy="95250"/>
          </a:xfrm>
          <a:custGeom>
            <a:avLst/>
            <a:gdLst/>
            <a:ahLst/>
            <a:cxnLst/>
            <a:rect l="l" t="t" r="r" b="b"/>
            <a:pathLst>
              <a:path w="5934075" h="95250">
                <a:moveTo>
                  <a:pt x="5934075" y="0"/>
                </a:moveTo>
                <a:lnTo>
                  <a:pt x="0" y="0"/>
                </a:lnTo>
                <a:lnTo>
                  <a:pt x="0" y="95250"/>
                </a:lnTo>
                <a:lnTo>
                  <a:pt x="5934075" y="95250"/>
                </a:lnTo>
                <a:lnTo>
                  <a:pt x="59340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6" y="0"/>
                </a:moveTo>
                <a:lnTo>
                  <a:pt x="19841" y="0"/>
                </a:lnTo>
                <a:lnTo>
                  <a:pt x="0" y="19841"/>
                </a:lnTo>
                <a:lnTo>
                  <a:pt x="0" y="1841646"/>
                </a:lnTo>
                <a:lnTo>
                  <a:pt x="827410" y="2669056"/>
                </a:lnTo>
                <a:lnTo>
                  <a:pt x="2565717" y="930744"/>
                </a:lnTo>
                <a:lnTo>
                  <a:pt x="163497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5955030" marR="5080">
              <a:lnSpc>
                <a:spcPts val="4430"/>
              </a:lnSpc>
              <a:spcBef>
                <a:spcPts val="980"/>
              </a:spcBef>
            </a:pPr>
            <a:r>
              <a:rPr spc="200" dirty="0"/>
              <a:t>Introduction</a:t>
            </a:r>
            <a:r>
              <a:rPr spc="120" dirty="0"/>
              <a:t> </a:t>
            </a:r>
            <a:r>
              <a:rPr spc="190" dirty="0"/>
              <a:t>to</a:t>
            </a:r>
            <a:r>
              <a:rPr spc="125" dirty="0"/>
              <a:t> </a:t>
            </a:r>
            <a:r>
              <a:rPr spc="180" dirty="0"/>
              <a:t>Healthcare </a:t>
            </a:r>
            <a:r>
              <a:rPr spc="-960" dirty="0"/>
              <a:t> </a:t>
            </a:r>
            <a:r>
              <a:rPr spc="215" dirty="0"/>
              <a:t>Efficiency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7" y="3147897"/>
            <a:ext cx="6913880" cy="41421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current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healthcare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environment,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improving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eﬃciency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essential.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introduces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predictive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model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aimed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forecasting medical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costs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personal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expenses.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Leveraging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advanced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analytics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enhances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decision-making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optimizes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resource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allocation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within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healthcare </a:t>
            </a:r>
            <a:r>
              <a:rPr sz="2700" spc="60" dirty="0">
                <a:solidFill>
                  <a:srgbClr val="FFFFFF"/>
                </a:solidFill>
                <a:latin typeface="Trebuchet MS"/>
                <a:cs typeface="Trebuchet MS"/>
              </a:rPr>
              <a:t>systems,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ultimately </a:t>
            </a:r>
            <a:r>
              <a:rPr sz="2700" spc="45" dirty="0">
                <a:solidFill>
                  <a:srgbClr val="FFFFFF"/>
                </a:solidFill>
                <a:latin typeface="Trebuchet MS"/>
                <a:cs typeface="Trebuchet MS"/>
              </a:rPr>
              <a:t>leading 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better </a:t>
            </a:r>
            <a:r>
              <a:rPr sz="2700" spc="20" dirty="0">
                <a:solidFill>
                  <a:srgbClr val="FFFFFF"/>
                </a:solidFill>
                <a:latin typeface="Trebuchet MS"/>
                <a:cs typeface="Trebuchet MS"/>
              </a:rPr>
              <a:t>patient 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outcomes </a:t>
            </a:r>
            <a:r>
              <a:rPr sz="2700" spc="13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ﬁnancial </a:t>
            </a:r>
            <a:r>
              <a:rPr sz="2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rebuchet MS"/>
                <a:cs typeface="Trebuchet MS"/>
              </a:rPr>
              <a:t>management.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504" y="0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2464" y="2190648"/>
            <a:ext cx="8978900" cy="7226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50" spc="225" dirty="0"/>
              <a:t>Current</a:t>
            </a:r>
            <a:r>
              <a:rPr sz="4550" spc="135" dirty="0"/>
              <a:t> </a:t>
            </a:r>
            <a:r>
              <a:rPr sz="4550" spc="210" dirty="0"/>
              <a:t>Challenges</a:t>
            </a:r>
            <a:r>
              <a:rPr sz="4550" spc="140" dirty="0"/>
              <a:t> </a:t>
            </a:r>
            <a:r>
              <a:rPr sz="4550" spc="190" dirty="0"/>
              <a:t>in</a:t>
            </a:r>
            <a:r>
              <a:rPr sz="4550" spc="140" dirty="0"/>
              <a:t> </a:t>
            </a:r>
            <a:r>
              <a:rPr sz="4550" spc="185" dirty="0"/>
              <a:t>Healthcare</a:t>
            </a:r>
            <a:endParaRPr sz="4550"/>
          </a:p>
        </p:txBody>
      </p:sp>
      <p:sp>
        <p:nvSpPr>
          <p:cNvPr id="13" name="object 13"/>
          <p:cNvSpPr txBox="1"/>
          <p:nvPr/>
        </p:nvSpPr>
        <p:spPr>
          <a:xfrm>
            <a:off x="3376173" y="4496130"/>
            <a:ext cx="5968365" cy="331342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41325" marR="7620" indent="-109220" algn="r">
              <a:lnSpc>
                <a:spcPts val="3229"/>
              </a:lnSpc>
              <a:spcBef>
                <a:spcPts val="215"/>
              </a:spcBef>
            </a:pP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Healthcare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rebuchet MS"/>
                <a:cs typeface="Trebuchet MS"/>
              </a:rPr>
              <a:t>systems</a:t>
            </a:r>
            <a:r>
              <a:rPr sz="2700" spc="-10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Trebuchet MS"/>
                <a:cs typeface="Trebuchet MS"/>
              </a:rPr>
              <a:t>face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0" dirty="0">
                <a:solidFill>
                  <a:schemeClr val="bg1"/>
                </a:solidFill>
                <a:latin typeface="Trebuchet MS"/>
                <a:cs typeface="Trebuchet MS"/>
              </a:rPr>
              <a:t>numerous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challenges,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including </a:t>
            </a:r>
            <a:r>
              <a:rPr sz="2700" spc="60" dirty="0">
                <a:solidFill>
                  <a:schemeClr val="bg1"/>
                </a:solidFill>
                <a:latin typeface="Trebuchet MS"/>
                <a:cs typeface="Trebuchet MS"/>
              </a:rPr>
              <a:t>rising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costs,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ineﬃcient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resource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chemeClr val="bg1"/>
                </a:solidFill>
                <a:latin typeface="Trebuchet MS"/>
                <a:cs typeface="Trebuchet MS"/>
              </a:rPr>
              <a:t>allocation,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unpredictable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patient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expenses.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2700" marR="5080" indent="474345" algn="r">
              <a:lnSpc>
                <a:spcPts val="3229"/>
              </a:lnSpc>
              <a:spcBef>
                <a:spcPts val="35"/>
              </a:spcBef>
            </a:pPr>
            <a:r>
              <a:rPr sz="2700" spc="100" dirty="0">
                <a:solidFill>
                  <a:schemeClr val="bg1"/>
                </a:solidFill>
                <a:latin typeface="Trebuchet MS"/>
                <a:cs typeface="Trebuchet MS"/>
              </a:rPr>
              <a:t>Understanding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these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rebuchet MS"/>
                <a:cs typeface="Trebuchet MS"/>
              </a:rPr>
              <a:t>challenges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is </a:t>
            </a:r>
            <a:r>
              <a:rPr sz="27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essential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developing </a:t>
            </a:r>
            <a:r>
              <a:rPr sz="2700" spc="-10" dirty="0">
                <a:solidFill>
                  <a:schemeClr val="bg1"/>
                </a:solidFill>
                <a:latin typeface="Trebuchet MS"/>
                <a:cs typeface="Trebuchet MS"/>
              </a:rPr>
              <a:t>eﬀective </a:t>
            </a:r>
            <a:r>
              <a:rPr sz="2700" spc="-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solutions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Trebuchet MS"/>
                <a:cs typeface="Trebuchet MS"/>
              </a:rPr>
              <a:t>that</a:t>
            </a:r>
            <a:r>
              <a:rPr sz="27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enhance</a:t>
            </a:r>
            <a:r>
              <a:rPr sz="2700" spc="-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eﬃciency</a:t>
            </a:r>
            <a:r>
              <a:rPr sz="27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7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improve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patient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outcomes.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672" y="3650094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1" y="3321647"/>
            <a:ext cx="6372161" cy="6372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5955030" marR="5080">
              <a:lnSpc>
                <a:spcPts val="4430"/>
              </a:lnSpc>
              <a:spcBef>
                <a:spcPts val="980"/>
              </a:spcBef>
            </a:pPr>
            <a:r>
              <a:rPr spc="225" dirty="0"/>
              <a:t>Importance</a:t>
            </a:r>
            <a:r>
              <a:rPr spc="130" dirty="0"/>
              <a:t> </a:t>
            </a:r>
            <a:r>
              <a:rPr spc="275" dirty="0"/>
              <a:t>of</a:t>
            </a:r>
            <a:r>
              <a:rPr spc="135" dirty="0"/>
              <a:t> Predictive </a:t>
            </a:r>
            <a:r>
              <a:rPr spc="-955" dirty="0"/>
              <a:t> </a:t>
            </a:r>
            <a:r>
              <a:rPr spc="200" dirty="0"/>
              <a:t>Modeling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95487" y="3854450"/>
            <a:ext cx="6753859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10" dirty="0">
                <a:solidFill>
                  <a:schemeClr val="bg1"/>
                </a:solidFill>
                <a:latin typeface="Trebuchet MS"/>
                <a:cs typeface="Trebuchet MS"/>
              </a:rPr>
              <a:t>Predictive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rebuchet MS"/>
                <a:cs typeface="Trebuchet MS"/>
              </a:rPr>
              <a:t>modeling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rebuchet MS"/>
                <a:cs typeface="Trebuchet MS"/>
              </a:rPr>
              <a:t>plays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pivotal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role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healthcare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by </a:t>
            </a:r>
            <a:r>
              <a:rPr sz="2700" spc="45" dirty="0">
                <a:solidFill>
                  <a:schemeClr val="bg1"/>
                </a:solidFill>
                <a:latin typeface="Trebuchet MS"/>
                <a:cs typeface="Trebuchet MS"/>
              </a:rPr>
              <a:t>analyzing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historical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data </a:t>
            </a:r>
            <a:r>
              <a:rPr sz="2700" spc="25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 forecast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future </a:t>
            </a:r>
            <a:r>
              <a:rPr sz="2700" spc="25" dirty="0">
                <a:solidFill>
                  <a:schemeClr val="bg1"/>
                </a:solidFill>
                <a:latin typeface="Trebuchet MS"/>
                <a:cs typeface="Trebuchet MS"/>
              </a:rPr>
              <a:t>trends. </a:t>
            </a:r>
            <a:r>
              <a:rPr sz="2700" spc="50" dirty="0">
                <a:solidFill>
                  <a:schemeClr val="bg1"/>
                </a:solidFill>
                <a:latin typeface="Trebuchet MS"/>
                <a:cs typeface="Trebuchet MS"/>
              </a:rPr>
              <a:t>This </a:t>
            </a:r>
            <a:r>
              <a:rPr sz="2700" spc="100" dirty="0">
                <a:solidFill>
                  <a:schemeClr val="bg1"/>
                </a:solidFill>
                <a:latin typeface="Trebuchet MS"/>
                <a:cs typeface="Trebuchet MS"/>
              </a:rPr>
              <a:t>approach </a:t>
            </a:r>
            <a:r>
              <a:rPr sz="2700" spc="10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enables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rebuchet MS"/>
                <a:cs typeface="Trebuchet MS"/>
              </a:rPr>
              <a:t>healthcare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providers</a:t>
            </a:r>
            <a:r>
              <a:rPr sz="27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27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chemeClr val="bg1"/>
                </a:solidFill>
                <a:latin typeface="Trebuchet MS"/>
                <a:cs typeface="Trebuchet MS"/>
              </a:rPr>
              <a:t>anticipate </a:t>
            </a:r>
            <a:r>
              <a:rPr sz="27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chemeClr val="bg1"/>
                </a:solidFill>
                <a:latin typeface="Trebuchet MS"/>
                <a:cs typeface="Trebuchet MS"/>
              </a:rPr>
              <a:t>costs, </a:t>
            </a:r>
            <a:r>
              <a:rPr sz="2700" spc="125" dirty="0">
                <a:solidFill>
                  <a:schemeClr val="bg1"/>
                </a:solidFill>
                <a:latin typeface="Trebuchet MS"/>
                <a:cs typeface="Trebuchet MS"/>
              </a:rPr>
              <a:t>manage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resources </a:t>
            </a:r>
            <a:r>
              <a:rPr sz="2700" spc="-35" dirty="0">
                <a:solidFill>
                  <a:schemeClr val="bg1"/>
                </a:solidFill>
                <a:latin typeface="Trebuchet MS"/>
                <a:cs typeface="Trebuchet MS"/>
              </a:rPr>
              <a:t>better, </a:t>
            </a:r>
            <a:r>
              <a:rPr sz="27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700" spc="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chemeClr val="bg1"/>
                </a:solidFill>
                <a:latin typeface="Trebuchet MS"/>
                <a:cs typeface="Trebuchet MS"/>
              </a:rPr>
              <a:t>ultimately </a:t>
            </a:r>
            <a:r>
              <a:rPr sz="2700" spc="95" dirty="0">
                <a:solidFill>
                  <a:schemeClr val="bg1"/>
                </a:solidFill>
                <a:latin typeface="Trebuchet MS"/>
                <a:cs typeface="Trebuchet MS"/>
              </a:rPr>
              <a:t>enhance </a:t>
            </a:r>
            <a:r>
              <a:rPr sz="2700" spc="20" dirty="0">
                <a:solidFill>
                  <a:schemeClr val="bg1"/>
                </a:solidFill>
                <a:latin typeface="Trebuchet MS"/>
                <a:cs typeface="Trebuchet MS"/>
              </a:rPr>
              <a:t>patient </a:t>
            </a:r>
            <a:r>
              <a:rPr sz="2700" spc="30" dirty="0">
                <a:solidFill>
                  <a:schemeClr val="bg1"/>
                </a:solidFill>
                <a:latin typeface="Trebuchet MS"/>
                <a:cs typeface="Trebuchet MS"/>
              </a:rPr>
              <a:t>care </a:t>
            </a:r>
            <a:r>
              <a:rPr sz="2700" spc="105" dirty="0">
                <a:solidFill>
                  <a:schemeClr val="bg1"/>
                </a:solidFill>
                <a:latin typeface="Trebuchet MS"/>
                <a:cs typeface="Trebuchet MS"/>
              </a:rPr>
              <a:t>through </a:t>
            </a:r>
            <a:r>
              <a:rPr sz="2700" spc="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rebuchet MS"/>
                <a:cs typeface="Trebuchet MS"/>
              </a:rPr>
              <a:t>informed</a:t>
            </a:r>
            <a:r>
              <a:rPr sz="27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solidFill>
                  <a:schemeClr val="bg1"/>
                </a:solidFill>
                <a:latin typeface="Trebuchet MS"/>
                <a:cs typeface="Trebuchet MS"/>
              </a:rPr>
              <a:t>decision-making.</a:t>
            </a:r>
            <a:endParaRPr sz="27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5"/>
            <a:ext cx="6682740" cy="8823325"/>
            <a:chOff x="11605463" y="815685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5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21"/>
                  </a:lnTo>
                  <a:lnTo>
                    <a:pt x="194818" y="2622661"/>
                  </a:lnTo>
                  <a:lnTo>
                    <a:pt x="2430499" y="386909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00889" y="1014438"/>
            <a:ext cx="436181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pc="245" dirty="0"/>
              <a:t>Data</a:t>
            </a:r>
            <a:r>
              <a:rPr spc="120" dirty="0"/>
              <a:t> </a:t>
            </a:r>
            <a:r>
              <a:rPr spc="204" dirty="0"/>
              <a:t>Sources</a:t>
            </a:r>
            <a:r>
              <a:rPr spc="125" dirty="0"/>
              <a:t> </a:t>
            </a:r>
            <a:r>
              <a:rPr spc="170" dirty="0"/>
              <a:t>for</a:t>
            </a:r>
          </a:p>
          <a:p>
            <a:pPr marR="5080" algn="r">
              <a:lnSpc>
                <a:spcPts val="4850"/>
              </a:lnSpc>
            </a:pPr>
            <a:r>
              <a:rPr spc="150" dirty="0"/>
              <a:t>Forecasting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449571" y="3571630"/>
            <a:ext cx="636778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9610" algn="r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0" dirty="0">
                <a:solidFill>
                  <a:schemeClr val="bg1"/>
                </a:solidFill>
                <a:latin typeface="Trebuchet MS"/>
                <a:cs typeface="Trebuchet MS"/>
              </a:rPr>
              <a:t>create</a:t>
            </a:r>
            <a:r>
              <a:rPr sz="30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chemeClr val="bg1"/>
                </a:solidFill>
                <a:latin typeface="Trebuchet MS"/>
                <a:cs typeface="Trebuchet MS"/>
              </a:rPr>
              <a:t>an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-15" dirty="0">
                <a:solidFill>
                  <a:schemeClr val="bg1"/>
                </a:solidFill>
                <a:latin typeface="Trebuchet MS"/>
                <a:cs typeface="Trebuchet MS"/>
              </a:rPr>
              <a:t>eﬀective</a:t>
            </a:r>
            <a:r>
              <a:rPr sz="30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0" dirty="0">
                <a:solidFill>
                  <a:schemeClr val="bg1"/>
                </a:solidFill>
                <a:latin typeface="Trebuchet MS"/>
                <a:cs typeface="Trebuchet MS"/>
              </a:rPr>
              <a:t>predictive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chemeClr val="bg1"/>
                </a:solidFill>
                <a:latin typeface="Trebuchet MS"/>
                <a:cs typeface="Trebuchet MS"/>
              </a:rPr>
              <a:t>model,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-100" dirty="0">
                <a:solidFill>
                  <a:schemeClr val="bg1"/>
                </a:solidFill>
                <a:latin typeface="Trebuchet MS"/>
                <a:cs typeface="Trebuchet MS"/>
              </a:rPr>
              <a:t>i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t </a:t>
            </a:r>
            <a:r>
              <a:rPr sz="3000" spc="40" dirty="0">
                <a:solidFill>
                  <a:schemeClr val="bg1"/>
                </a:solidFill>
                <a:latin typeface="Trebuchet MS"/>
                <a:cs typeface="Trebuchet MS"/>
              </a:rPr>
              <a:t>i</a:t>
            </a:r>
            <a:r>
              <a:rPr sz="3000" spc="65" dirty="0">
                <a:solidFill>
                  <a:schemeClr val="bg1"/>
                </a:solidFill>
                <a:latin typeface="Trebuchet MS"/>
                <a:cs typeface="Trebuchet MS"/>
              </a:rPr>
              <a:t>s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-50" dirty="0">
                <a:solidFill>
                  <a:schemeClr val="bg1"/>
                </a:solidFill>
                <a:latin typeface="Trebuchet MS"/>
                <a:cs typeface="Trebuchet MS"/>
              </a:rPr>
              <a:t>vital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t</a:t>
            </a:r>
            <a:r>
              <a:rPr sz="3000" spc="40" dirty="0">
                <a:solidFill>
                  <a:schemeClr val="bg1"/>
                </a:solidFill>
                <a:latin typeface="Trebuchet MS"/>
                <a:cs typeface="Trebuchet MS"/>
              </a:rPr>
              <a:t>o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chemeClr val="bg1"/>
                </a:solidFill>
                <a:latin typeface="Trebuchet MS"/>
                <a:cs typeface="Trebuchet MS"/>
              </a:rPr>
              <a:t>gather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data</a:t>
            </a:r>
            <a:r>
              <a:rPr sz="30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chemeClr val="bg1"/>
                </a:solidFill>
                <a:latin typeface="Trebuchet MS"/>
                <a:cs typeface="Trebuchet MS"/>
              </a:rPr>
              <a:t>from  </a:t>
            </a:r>
            <a:r>
              <a:rPr sz="3000" spc="95" dirty="0">
                <a:solidFill>
                  <a:schemeClr val="bg1"/>
                </a:solidFill>
                <a:latin typeface="Trebuchet MS"/>
                <a:cs typeface="Trebuchet MS"/>
              </a:rPr>
              <a:t>various </a:t>
            </a:r>
            <a:r>
              <a:rPr sz="3000" spc="70" dirty="0">
                <a:solidFill>
                  <a:schemeClr val="bg1"/>
                </a:solidFill>
                <a:latin typeface="Trebuchet MS"/>
                <a:cs typeface="Trebuchet MS"/>
              </a:rPr>
              <a:t>sources.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This </a:t>
            </a:r>
            <a:r>
              <a:rPr sz="3000" spc="60" dirty="0">
                <a:solidFill>
                  <a:schemeClr val="bg1"/>
                </a:solidFill>
                <a:latin typeface="Trebuchet MS"/>
                <a:cs typeface="Trebuchet MS"/>
              </a:rPr>
              <a:t>includes </a:t>
            </a:r>
            <a:r>
              <a:rPr sz="3000" spc="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20" dirty="0">
                <a:solidFill>
                  <a:schemeClr val="bg1"/>
                </a:solidFill>
                <a:latin typeface="Trebuchet MS"/>
                <a:cs typeface="Trebuchet MS"/>
              </a:rPr>
              <a:t>patient </a:t>
            </a:r>
            <a:r>
              <a:rPr sz="3000" spc="45" dirty="0">
                <a:solidFill>
                  <a:schemeClr val="bg1"/>
                </a:solidFill>
                <a:latin typeface="Trebuchet MS"/>
                <a:cs typeface="Trebuchet MS"/>
              </a:rPr>
              <a:t>records, </a:t>
            </a:r>
            <a:r>
              <a:rPr sz="3000" spc="5" dirty="0">
                <a:solidFill>
                  <a:schemeClr val="bg1"/>
                </a:solidFill>
                <a:latin typeface="Trebuchet MS"/>
                <a:cs typeface="Trebuchet MS"/>
              </a:rPr>
              <a:t>billing </a:t>
            </a:r>
            <a:r>
              <a:rPr sz="3000" spc="35" dirty="0">
                <a:solidFill>
                  <a:schemeClr val="bg1"/>
                </a:solidFill>
                <a:latin typeface="Trebuchet MS"/>
                <a:cs typeface="Trebuchet MS"/>
              </a:rPr>
              <a:t>information,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000" spc="105" dirty="0">
                <a:solidFill>
                  <a:schemeClr val="bg1"/>
                </a:solidFill>
                <a:latin typeface="Trebuchet MS"/>
                <a:cs typeface="Trebuchet MS"/>
              </a:rPr>
              <a:t>demographic </a:t>
            </a:r>
            <a:r>
              <a:rPr sz="3000" spc="-20" dirty="0">
                <a:solidFill>
                  <a:schemeClr val="bg1"/>
                </a:solidFill>
                <a:latin typeface="Trebuchet MS"/>
                <a:cs typeface="Trebuchet MS"/>
              </a:rPr>
              <a:t>data. </a:t>
            </a:r>
            <a:r>
              <a:rPr sz="3000" spc="40" dirty="0">
                <a:solidFill>
                  <a:schemeClr val="bg1"/>
                </a:solidFill>
                <a:latin typeface="Trebuchet MS"/>
                <a:cs typeface="Trebuchet MS"/>
              </a:rPr>
              <a:t>Integrating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chemeClr val="bg1"/>
                </a:solidFill>
                <a:latin typeface="Trebuchet MS"/>
                <a:cs typeface="Trebuchet MS"/>
              </a:rPr>
              <a:t>these datasets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allows </a:t>
            </a:r>
            <a:r>
              <a:rPr sz="3000" spc="45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000" spc="90" dirty="0">
                <a:solidFill>
                  <a:schemeClr val="bg1"/>
                </a:solidFill>
                <a:latin typeface="Trebuchet MS"/>
                <a:cs typeface="Trebuchet MS"/>
              </a:rPr>
              <a:t>a </a:t>
            </a:r>
            <a:r>
              <a:rPr sz="3000" spc="145" dirty="0">
                <a:solidFill>
                  <a:schemeClr val="bg1"/>
                </a:solidFill>
                <a:latin typeface="Trebuchet MS"/>
                <a:cs typeface="Trebuchet MS"/>
              </a:rPr>
              <a:t>more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chemeClr val="bg1"/>
                </a:solidFill>
                <a:latin typeface="Trebuchet MS"/>
                <a:cs typeface="Trebuchet MS"/>
              </a:rPr>
              <a:t>comprehensive </a:t>
            </a:r>
            <a:r>
              <a:rPr sz="3000" spc="75" dirty="0">
                <a:solidFill>
                  <a:schemeClr val="bg1"/>
                </a:solidFill>
                <a:latin typeface="Trebuchet MS"/>
                <a:cs typeface="Trebuchet MS"/>
              </a:rPr>
              <a:t>analysis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000" spc="15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accurate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5" dirty="0">
                <a:solidFill>
                  <a:schemeClr val="bg1"/>
                </a:solidFill>
                <a:latin typeface="Trebuchet MS"/>
                <a:cs typeface="Trebuchet MS"/>
              </a:rPr>
              <a:t>forecasting.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80505" y="2559761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3" y="1035240"/>
            <a:ext cx="5340985" cy="126174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980"/>
              </a:spcBef>
            </a:pPr>
            <a:r>
              <a:rPr spc="225" dirty="0"/>
              <a:t>Model</a:t>
            </a:r>
            <a:r>
              <a:rPr spc="100" dirty="0"/>
              <a:t> </a:t>
            </a:r>
            <a:r>
              <a:rPr spc="245" dirty="0"/>
              <a:t>Development </a:t>
            </a:r>
            <a:r>
              <a:rPr spc="-955" dirty="0"/>
              <a:t> </a:t>
            </a:r>
            <a:r>
              <a:rPr spc="155" dirty="0"/>
              <a:t>Process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83673" y="3163633"/>
            <a:ext cx="671004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-110" dirty="0">
                <a:solidFill>
                  <a:schemeClr val="bg1"/>
                </a:solidFill>
                <a:latin typeface="Verdana"/>
                <a:cs typeface="Verdana"/>
              </a:rPr>
              <a:t>The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chemeClr val="bg1"/>
                </a:solidFill>
                <a:latin typeface="Verdana"/>
                <a:cs typeface="Verdana"/>
              </a:rPr>
              <a:t>development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30" dirty="0">
                <a:solidFill>
                  <a:schemeClr val="bg1"/>
                </a:solidFill>
                <a:latin typeface="Verdana"/>
                <a:cs typeface="Verdana"/>
              </a:rPr>
              <a:t>of</a:t>
            </a:r>
            <a:r>
              <a:rPr sz="2700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125" dirty="0">
                <a:solidFill>
                  <a:schemeClr val="bg1"/>
                </a:solidFill>
                <a:latin typeface="Verdana"/>
                <a:cs typeface="Verdana"/>
              </a:rPr>
              <a:t>a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90" dirty="0">
                <a:solidFill>
                  <a:schemeClr val="bg1"/>
                </a:solidFill>
                <a:latin typeface="Verdana"/>
                <a:cs typeface="Verdana"/>
              </a:rPr>
              <a:t>predictive</a:t>
            </a:r>
            <a:r>
              <a:rPr sz="27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2700" spc="-60" dirty="0">
                <a:solidFill>
                  <a:schemeClr val="bg1"/>
                </a:solidFill>
                <a:latin typeface="Verdana"/>
                <a:cs typeface="Verdana"/>
              </a:rPr>
              <a:t>model 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involves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several</a:t>
            </a:r>
            <a:r>
              <a:rPr sz="2700" spc="-14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key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35" dirty="0">
                <a:solidFill>
                  <a:schemeClr val="bg1"/>
                </a:solidFill>
                <a:latin typeface="Tahoma"/>
                <a:cs typeface="Tahoma"/>
              </a:rPr>
              <a:t>steps: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collection,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data </a:t>
            </a: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cleaning, </a:t>
            </a:r>
            <a:r>
              <a:rPr sz="2700" spc="140" dirty="0">
                <a:solidFill>
                  <a:schemeClr val="bg1"/>
                </a:solidFill>
                <a:latin typeface="Tahoma"/>
                <a:cs typeface="Tahoma"/>
              </a:rPr>
              <a:t>model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selection,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13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validation.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Each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step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is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crucial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to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ensure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the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model's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accuracy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reliability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in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forecasting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medical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costs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personal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expenses.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94926" y="2571013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8" y="0"/>
            <a:ext cx="18278475" cy="10287000"/>
            <a:chOff x="5288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" y="5789"/>
              <a:ext cx="18278472" cy="102812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6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76" y="0"/>
                  </a:moveTo>
                  <a:lnTo>
                    <a:pt x="0" y="3222967"/>
                  </a:lnTo>
                  <a:lnTo>
                    <a:pt x="3224276" y="6448425"/>
                  </a:lnTo>
                  <a:lnTo>
                    <a:pt x="6448425" y="3222967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3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5995397" y="0"/>
                  </a:moveTo>
                  <a:lnTo>
                    <a:pt x="453028" y="0"/>
                  </a:lnTo>
                  <a:lnTo>
                    <a:pt x="0" y="453020"/>
                  </a:lnTo>
                  <a:lnTo>
                    <a:pt x="3224212" y="3677233"/>
                  </a:lnTo>
                  <a:lnTo>
                    <a:pt x="6448424" y="453019"/>
                  </a:lnTo>
                  <a:lnTo>
                    <a:pt x="599539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3" y="2895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5" y="0"/>
                  </a:moveTo>
                  <a:lnTo>
                    <a:pt x="0" y="0"/>
                  </a:lnTo>
                  <a:lnTo>
                    <a:pt x="0" y="10277475"/>
                  </a:lnTo>
                  <a:lnTo>
                    <a:pt x="7077075" y="10277475"/>
                  </a:lnTo>
                  <a:lnTo>
                    <a:pt x="7077075" y="0"/>
                  </a:lnTo>
                  <a:close/>
                </a:path>
              </a:pathLst>
            </a:custGeom>
            <a:solidFill>
              <a:srgbClr val="2829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43195" y="1715072"/>
            <a:ext cx="6571615" cy="12617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4850"/>
              </a:lnSpc>
              <a:spcBef>
                <a:spcPts val="125"/>
              </a:spcBef>
            </a:pPr>
            <a:r>
              <a:rPr spc="180" dirty="0"/>
              <a:t>Benefits</a:t>
            </a:r>
            <a:r>
              <a:rPr spc="130" dirty="0"/>
              <a:t> </a:t>
            </a:r>
            <a:r>
              <a:rPr spc="275" dirty="0"/>
              <a:t>of</a:t>
            </a:r>
            <a:r>
              <a:rPr spc="135" dirty="0"/>
              <a:t> </a:t>
            </a:r>
            <a:r>
              <a:rPr spc="180" dirty="0"/>
              <a:t>the</a:t>
            </a:r>
            <a:r>
              <a:rPr spc="135" dirty="0"/>
              <a:t> Predictive</a:t>
            </a:r>
          </a:p>
          <a:p>
            <a:pPr marR="5080" algn="r">
              <a:lnSpc>
                <a:spcPts val="4850"/>
              </a:lnSpc>
            </a:pPr>
            <a:r>
              <a:rPr spc="22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48197" y="4126155"/>
            <a:ext cx="5991225" cy="3723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1465" algn="r">
              <a:lnSpc>
                <a:spcPct val="99900"/>
              </a:lnSpc>
              <a:spcBef>
                <a:spcPts val="100"/>
              </a:spcBef>
            </a:pP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Implementing</a:t>
            </a:r>
            <a:r>
              <a:rPr sz="2700" spc="-16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this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predictive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chemeClr val="bg1"/>
                </a:solidFill>
                <a:latin typeface="Tahoma"/>
                <a:cs typeface="Tahoma"/>
              </a:rPr>
              <a:t>model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25" dirty="0">
                <a:solidFill>
                  <a:schemeClr val="bg1"/>
                </a:solidFill>
                <a:latin typeface="Tahoma"/>
                <a:cs typeface="Tahoma"/>
              </a:rPr>
              <a:t>oﬀers </a:t>
            </a:r>
            <a:r>
              <a:rPr sz="2700" spc="135" dirty="0">
                <a:solidFill>
                  <a:schemeClr val="bg1"/>
                </a:solidFill>
                <a:latin typeface="Tahoma"/>
                <a:cs typeface="Tahoma"/>
              </a:rPr>
              <a:t>numerous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beneﬁts,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including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reduced </a:t>
            </a:r>
            <a:r>
              <a:rPr sz="2700" spc="50" dirty="0">
                <a:solidFill>
                  <a:schemeClr val="bg1"/>
                </a:solidFill>
                <a:latin typeface="Tahoma"/>
                <a:cs typeface="Tahoma"/>
              </a:rPr>
              <a:t>costs,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improved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ﬁnancial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planning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for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patients,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enhanced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operational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eﬃciency.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By</a:t>
            </a:r>
            <a:r>
              <a:rPr sz="2700" spc="-16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anticipating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future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expenses,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healthcare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providers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can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allocate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resources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50" dirty="0">
                <a:solidFill>
                  <a:schemeClr val="bg1"/>
                </a:solidFill>
                <a:latin typeface="Tahoma"/>
                <a:cs typeface="Tahoma"/>
              </a:rPr>
              <a:t>more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eﬀectively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</a:t>
            </a:r>
            <a:r>
              <a:rPr sz="2700" spc="-14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4" dirty="0">
                <a:solidFill>
                  <a:schemeClr val="bg1"/>
                </a:solidFill>
                <a:latin typeface="Tahoma"/>
                <a:cs typeface="Tahoma"/>
              </a:rPr>
              <a:t>improve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patient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10795" algn="r">
              <a:lnSpc>
                <a:spcPts val="3225"/>
              </a:lnSpc>
            </a:pP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satisfaction.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56284" y="3164992"/>
            <a:ext cx="3952875" cy="95250"/>
          </a:xfrm>
          <a:custGeom>
            <a:avLst/>
            <a:gdLst/>
            <a:ahLst/>
            <a:cxnLst/>
            <a:rect l="l" t="t" r="r" b="b"/>
            <a:pathLst>
              <a:path w="3952875" h="95250">
                <a:moveTo>
                  <a:pt x="3952875" y="0"/>
                </a:moveTo>
                <a:lnTo>
                  <a:pt x="0" y="0"/>
                </a:lnTo>
                <a:lnTo>
                  <a:pt x="0" y="95250"/>
                </a:lnTo>
                <a:lnTo>
                  <a:pt x="3952875" y="95250"/>
                </a:lnTo>
                <a:lnTo>
                  <a:pt x="3952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7" y="1124737"/>
            <a:ext cx="877570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50" spc="280" dirty="0"/>
              <a:t>Case</a:t>
            </a:r>
            <a:r>
              <a:rPr sz="4950" spc="145" dirty="0"/>
              <a:t> </a:t>
            </a:r>
            <a:r>
              <a:rPr sz="4950" spc="200" dirty="0"/>
              <a:t>Studies</a:t>
            </a:r>
            <a:r>
              <a:rPr sz="4950" spc="150" dirty="0"/>
              <a:t> </a:t>
            </a:r>
            <a:r>
              <a:rPr sz="4950" spc="240" dirty="0"/>
              <a:t>and</a:t>
            </a:r>
            <a:r>
              <a:rPr sz="4950" spc="-25" dirty="0"/>
              <a:t> </a:t>
            </a:r>
            <a:r>
              <a:rPr sz="4950" spc="195" dirty="0"/>
              <a:t>Applications</a:t>
            </a:r>
            <a:endParaRPr sz="4950"/>
          </a:p>
        </p:txBody>
      </p:sp>
      <p:sp>
        <p:nvSpPr>
          <p:cNvPr id="10" name="object 10"/>
          <p:cNvSpPr txBox="1"/>
          <p:nvPr/>
        </p:nvSpPr>
        <p:spPr>
          <a:xfrm>
            <a:off x="8620315" y="3147898"/>
            <a:ext cx="659574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55" dirty="0">
                <a:solidFill>
                  <a:schemeClr val="bg1"/>
                </a:solidFill>
                <a:latin typeface="Tahoma"/>
                <a:cs typeface="Tahoma"/>
              </a:rPr>
              <a:t>Several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healthcare organizations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have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successfully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implemented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predictive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models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05" dirty="0">
                <a:solidFill>
                  <a:schemeClr val="bg1"/>
                </a:solidFill>
                <a:latin typeface="Tahoma"/>
                <a:cs typeface="Tahoma"/>
              </a:rPr>
              <a:t>to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110" dirty="0">
                <a:solidFill>
                  <a:schemeClr val="bg1"/>
                </a:solidFill>
                <a:latin typeface="Tahoma"/>
                <a:cs typeface="Tahoma"/>
              </a:rPr>
              <a:t>enhance</a:t>
            </a:r>
            <a:r>
              <a:rPr sz="2700" spc="-17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0" dirty="0">
                <a:solidFill>
                  <a:schemeClr val="bg1"/>
                </a:solidFill>
                <a:latin typeface="Tahoma"/>
                <a:cs typeface="Tahoma"/>
              </a:rPr>
              <a:t>eﬃciency.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These</a:t>
            </a:r>
            <a:r>
              <a:rPr sz="2700" spc="-15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case </a:t>
            </a:r>
            <a:r>
              <a:rPr sz="2700" spc="-825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studies </a:t>
            </a:r>
            <a:r>
              <a:rPr sz="2700" spc="65" dirty="0">
                <a:solidFill>
                  <a:schemeClr val="bg1"/>
                </a:solidFill>
                <a:latin typeface="Tahoma"/>
                <a:cs typeface="Tahoma"/>
              </a:rPr>
              <a:t>highlight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real-world </a:t>
            </a:r>
            <a:r>
              <a:rPr sz="2700" spc="80" dirty="0">
                <a:solidFill>
                  <a:schemeClr val="bg1"/>
                </a:solidFill>
                <a:latin typeface="Tahoma"/>
                <a:cs typeface="Tahoma"/>
              </a:rPr>
              <a:t>applications,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85" dirty="0">
                <a:solidFill>
                  <a:schemeClr val="bg1"/>
                </a:solidFill>
                <a:latin typeface="Tahoma"/>
                <a:cs typeface="Tahoma"/>
              </a:rPr>
              <a:t>showcasing </a:t>
            </a:r>
            <a:r>
              <a:rPr sz="2700" spc="125" dirty="0">
                <a:solidFill>
                  <a:schemeClr val="bg1"/>
                </a:solidFill>
                <a:latin typeface="Tahoma"/>
                <a:cs typeface="Tahoma"/>
              </a:rPr>
              <a:t>how </a:t>
            </a:r>
            <a:r>
              <a:rPr sz="2700" spc="75" dirty="0">
                <a:solidFill>
                  <a:schemeClr val="bg1"/>
                </a:solidFill>
                <a:latin typeface="Tahoma"/>
                <a:cs typeface="Tahoma"/>
              </a:rPr>
              <a:t>forecasting </a:t>
            </a:r>
            <a:r>
              <a:rPr sz="2700" spc="90" dirty="0">
                <a:solidFill>
                  <a:schemeClr val="bg1"/>
                </a:solidFill>
                <a:latin typeface="Tahoma"/>
                <a:cs typeface="Tahoma"/>
              </a:rPr>
              <a:t>can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lead </a:t>
            </a:r>
            <a:r>
              <a:rPr sz="2700" spc="100" dirty="0">
                <a:solidFill>
                  <a:schemeClr val="bg1"/>
                </a:solidFill>
                <a:latin typeface="Tahoma"/>
                <a:cs typeface="Tahoma"/>
              </a:rPr>
              <a:t>to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better ﬁnancial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outcomes </a:t>
            </a:r>
            <a:r>
              <a:rPr sz="2700" spc="130" dirty="0">
                <a:solidFill>
                  <a:schemeClr val="bg1"/>
                </a:solidFill>
                <a:latin typeface="Tahoma"/>
                <a:cs typeface="Tahoma"/>
              </a:rPr>
              <a:t>and </a:t>
            </a:r>
            <a:r>
              <a:rPr sz="2700" spc="120" dirty="0">
                <a:solidFill>
                  <a:schemeClr val="bg1"/>
                </a:solidFill>
                <a:latin typeface="Tahoma"/>
                <a:cs typeface="Tahoma"/>
              </a:rPr>
              <a:t>improved </a:t>
            </a:r>
            <a:r>
              <a:rPr sz="2700" spc="-83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95" dirty="0">
                <a:solidFill>
                  <a:schemeClr val="bg1"/>
                </a:solidFill>
                <a:latin typeface="Tahoma"/>
                <a:cs typeface="Tahoma"/>
              </a:rPr>
              <a:t>patient</a:t>
            </a:r>
            <a:r>
              <a:rPr sz="2700" spc="-15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2700" spc="45" dirty="0">
                <a:solidFill>
                  <a:schemeClr val="bg1"/>
                </a:solidFill>
                <a:latin typeface="Tahoma"/>
                <a:cs typeface="Tahoma"/>
              </a:rPr>
              <a:t>care.</a:t>
            </a:r>
            <a:endParaRPr sz="2700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36127" y="2744749"/>
            <a:ext cx="3476625" cy="95250"/>
          </a:xfrm>
          <a:custGeom>
            <a:avLst/>
            <a:gdLst/>
            <a:ahLst/>
            <a:cxnLst/>
            <a:rect l="l" t="t" r="r" b="b"/>
            <a:pathLst>
              <a:path w="3476625" h="95250">
                <a:moveTo>
                  <a:pt x="3476625" y="0"/>
                </a:moveTo>
                <a:lnTo>
                  <a:pt x="0" y="0"/>
                </a:lnTo>
                <a:lnTo>
                  <a:pt x="0" y="95250"/>
                </a:lnTo>
                <a:lnTo>
                  <a:pt x="3476625" y="95250"/>
                </a:lnTo>
                <a:lnTo>
                  <a:pt x="34766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83" y="0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32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4446270" y="4219907"/>
            <a:ext cx="9727843" cy="32486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4445" algn="ctr">
              <a:lnSpc>
                <a:spcPct val="100699"/>
              </a:lnSpc>
              <a:spcBef>
                <a:spcPts val="95"/>
              </a:spcBef>
            </a:pPr>
            <a:r>
              <a:rPr spc="-60" dirty="0"/>
              <a:t>In</a:t>
            </a:r>
            <a:r>
              <a:rPr spc="-180" dirty="0"/>
              <a:t> </a:t>
            </a:r>
            <a:r>
              <a:rPr spc="120" dirty="0"/>
              <a:t>conclusion,</a:t>
            </a:r>
            <a:r>
              <a:rPr spc="-180" dirty="0"/>
              <a:t> </a:t>
            </a:r>
            <a:r>
              <a:rPr spc="135" dirty="0"/>
              <a:t>enhancing</a:t>
            </a:r>
            <a:r>
              <a:rPr spc="-175" dirty="0"/>
              <a:t> </a:t>
            </a:r>
            <a:r>
              <a:rPr spc="130" dirty="0"/>
              <a:t>healthcare</a:t>
            </a:r>
            <a:r>
              <a:rPr spc="-180" dirty="0"/>
              <a:t> </a:t>
            </a:r>
            <a:r>
              <a:rPr spc="140" dirty="0"/>
              <a:t>eﬃciency </a:t>
            </a:r>
            <a:r>
              <a:rPr spc="-1075" dirty="0"/>
              <a:t> </a:t>
            </a:r>
            <a:r>
              <a:rPr spc="150" dirty="0"/>
              <a:t>through </a:t>
            </a:r>
            <a:r>
              <a:rPr spc="125" dirty="0"/>
              <a:t>predictive </a:t>
            </a:r>
            <a:r>
              <a:rPr spc="155" dirty="0"/>
              <a:t>modeling </a:t>
            </a:r>
            <a:r>
              <a:rPr spc="100" dirty="0"/>
              <a:t>is </a:t>
            </a:r>
            <a:r>
              <a:rPr spc="120" dirty="0"/>
              <a:t>a </a:t>
            </a:r>
            <a:r>
              <a:rPr spc="155" dirty="0"/>
              <a:t>promising </a:t>
            </a:r>
            <a:r>
              <a:rPr spc="160" dirty="0"/>
              <a:t> </a:t>
            </a:r>
            <a:r>
              <a:rPr spc="135" dirty="0"/>
              <a:t>approach.</a:t>
            </a:r>
            <a:r>
              <a:rPr spc="-170" dirty="0"/>
              <a:t> </a:t>
            </a:r>
            <a:r>
              <a:rPr spc="130" dirty="0"/>
              <a:t>Future</a:t>
            </a:r>
            <a:r>
              <a:rPr spc="-175" dirty="0"/>
              <a:t> </a:t>
            </a:r>
            <a:r>
              <a:rPr spc="145" dirty="0"/>
              <a:t>advancements</a:t>
            </a:r>
            <a:r>
              <a:rPr spc="-170" dirty="0"/>
              <a:t> </a:t>
            </a:r>
            <a:r>
              <a:rPr spc="145" dirty="0"/>
              <a:t>in</a:t>
            </a:r>
            <a:r>
              <a:rPr spc="-215" dirty="0"/>
              <a:t> </a:t>
            </a:r>
            <a:r>
              <a:rPr lang="en-IN" spc="114" dirty="0"/>
              <a:t>technology</a:t>
            </a:r>
            <a:r>
              <a:rPr lang="en-IN" spc="114" dirty="0">
                <a:solidFill>
                  <a:srgbClr val="000000"/>
                </a:solidFill>
              </a:rPr>
              <a:t> </a:t>
            </a:r>
            <a:r>
              <a:rPr lang="en-IN" spc="-1080" dirty="0">
                <a:solidFill>
                  <a:srgbClr val="000000"/>
                </a:solidFill>
              </a:rPr>
              <a:t> </a:t>
            </a:r>
            <a:r>
              <a:rPr spc="180" dirty="0"/>
              <a:t>and </a:t>
            </a:r>
            <a:r>
              <a:rPr spc="135" dirty="0"/>
              <a:t>data </a:t>
            </a:r>
            <a:r>
              <a:rPr spc="100" dirty="0"/>
              <a:t>analytics will </a:t>
            </a:r>
            <a:r>
              <a:rPr spc="145" dirty="0"/>
              <a:t>further </a:t>
            </a:r>
            <a:r>
              <a:rPr spc="170" dirty="0"/>
              <a:t>reﬁne </a:t>
            </a:r>
            <a:r>
              <a:rPr spc="130" dirty="0"/>
              <a:t>these </a:t>
            </a:r>
            <a:r>
              <a:rPr spc="135" dirty="0"/>
              <a:t> models, </a:t>
            </a:r>
            <a:r>
              <a:rPr spc="114" dirty="0"/>
              <a:t>leading </a:t>
            </a:r>
            <a:r>
              <a:rPr spc="150" dirty="0"/>
              <a:t>to </a:t>
            </a:r>
            <a:r>
              <a:rPr spc="170" dirty="0"/>
              <a:t>improved </a:t>
            </a:r>
            <a:r>
              <a:rPr spc="130" dirty="0"/>
              <a:t>healthcare </a:t>
            </a:r>
            <a:r>
              <a:rPr spc="135" dirty="0"/>
              <a:t> </a:t>
            </a:r>
            <a:r>
              <a:rPr spc="170" dirty="0"/>
              <a:t>outcomes</a:t>
            </a:r>
            <a:r>
              <a:rPr spc="-175" dirty="0"/>
              <a:t> </a:t>
            </a:r>
            <a:r>
              <a:rPr spc="180" dirty="0"/>
              <a:t>and</a:t>
            </a:r>
            <a:r>
              <a:rPr spc="-175" dirty="0"/>
              <a:t> </a:t>
            </a:r>
            <a:r>
              <a:rPr spc="120" dirty="0"/>
              <a:t>cost</a:t>
            </a:r>
            <a:r>
              <a:rPr spc="-180" dirty="0"/>
              <a:t> </a:t>
            </a:r>
            <a:r>
              <a:rPr spc="165" dirty="0"/>
              <a:t>management</a:t>
            </a:r>
            <a:r>
              <a:rPr spc="-175" dirty="0"/>
              <a:t> </a:t>
            </a:r>
            <a:r>
              <a:rPr spc="150" dirty="0"/>
              <a:t>for</a:t>
            </a:r>
            <a:r>
              <a:rPr spc="-185" dirty="0"/>
              <a:t> </a:t>
            </a:r>
            <a:r>
              <a:rPr spc="100" dirty="0"/>
              <a:t>patients.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504129" y="1970392"/>
            <a:ext cx="6591300" cy="138747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791970" marR="5080" indent="-1779905">
              <a:lnSpc>
                <a:spcPts val="4880"/>
              </a:lnSpc>
              <a:spcBef>
                <a:spcPts val="1070"/>
              </a:spcBef>
            </a:pPr>
            <a:r>
              <a:rPr sz="4850" spc="280" dirty="0"/>
              <a:t>Conclusion</a:t>
            </a:r>
            <a:r>
              <a:rPr sz="4850" spc="145" dirty="0"/>
              <a:t> </a:t>
            </a:r>
            <a:r>
              <a:rPr sz="4850" spc="250" dirty="0"/>
              <a:t>and</a:t>
            </a:r>
            <a:r>
              <a:rPr sz="4850" spc="150" dirty="0"/>
              <a:t> </a:t>
            </a:r>
            <a:r>
              <a:rPr sz="4850" spc="170" dirty="0"/>
              <a:t>Future </a:t>
            </a:r>
            <a:r>
              <a:rPr sz="4850" spc="-1050" dirty="0"/>
              <a:t> </a:t>
            </a:r>
            <a:r>
              <a:rPr sz="4850" spc="225" dirty="0"/>
              <a:t>Directions</a:t>
            </a:r>
            <a:endParaRPr sz="4850"/>
          </a:p>
        </p:txBody>
      </p:sp>
      <p:sp>
        <p:nvSpPr>
          <p:cNvPr id="14" name="object 14"/>
          <p:cNvSpPr/>
          <p:nvPr/>
        </p:nvSpPr>
        <p:spPr>
          <a:xfrm>
            <a:off x="7227099" y="3677386"/>
            <a:ext cx="3819525" cy="95250"/>
          </a:xfrm>
          <a:custGeom>
            <a:avLst/>
            <a:gdLst/>
            <a:ahLst/>
            <a:cxnLst/>
            <a:rect l="l" t="t" r="r" b="b"/>
            <a:pathLst>
              <a:path w="3819525" h="95250">
                <a:moveTo>
                  <a:pt x="3819525" y="0"/>
                </a:moveTo>
                <a:lnTo>
                  <a:pt x="0" y="0"/>
                </a:lnTo>
                <a:lnTo>
                  <a:pt x="0" y="95250"/>
                </a:lnTo>
                <a:lnTo>
                  <a:pt x="3819525" y="95250"/>
                </a:lnTo>
                <a:lnTo>
                  <a:pt x="38195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377</Words>
  <Application>Microsoft Office PowerPoint</Application>
  <PresentationFormat>Custom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Cambria</vt:lpstr>
      <vt:lpstr>Tahoma</vt:lpstr>
      <vt:lpstr>Trebuchet MS</vt:lpstr>
      <vt:lpstr>Verdana</vt:lpstr>
      <vt:lpstr>Office Theme</vt:lpstr>
      <vt:lpstr>PowerPoint Presentation</vt:lpstr>
      <vt:lpstr>Introduction to Healthcare  Efficiency</vt:lpstr>
      <vt:lpstr>Current Challenges in Healthcare</vt:lpstr>
      <vt:lpstr>Importance of Predictive  Modeling</vt:lpstr>
      <vt:lpstr>Data Sources for Forecasting</vt:lpstr>
      <vt:lpstr>Model Development  Process</vt:lpstr>
      <vt:lpstr>Benefits of the Predictive Model</vt:lpstr>
      <vt:lpstr>Case Studies and Applications</vt:lpstr>
      <vt:lpstr>Conclusion and Future  Directions</vt:lpstr>
      <vt:lpstr>Thanks!  Amisha Sukla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Mahaprasad Patro</dc:creator>
  <cp:lastModifiedBy>mahaprasadpatro2003@outlook.com</cp:lastModifiedBy>
  <cp:revision>1</cp:revision>
  <dcterms:created xsi:type="dcterms:W3CDTF">2024-08-02T15:48:47Z</dcterms:created>
  <dcterms:modified xsi:type="dcterms:W3CDTF">2024-08-02T15:54:05Z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2024-08-02T00:00:00Z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2024-08-02T00:00:00Z</vt:filetime>
  </property>
</Properties>
</file>